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89" r:id="rId40"/>
    <p:sldId id="290" r:id="rId41"/>
    <p:sldId id="291" r:id="rId42"/>
    <p:sldId id="292" r:id="rId43"/>
    <p:sldId id="304" r:id="rId44"/>
    <p:sldId id="293" r:id="rId45"/>
    <p:sldId id="284" r:id="rId46"/>
    <p:sldId id="286" r:id="rId47"/>
    <p:sldId id="285" r:id="rId48"/>
    <p:sldId id="287" r:id="rId49"/>
    <p:sldId id="28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3414-97A2-4AA9-A822-58C90DB5B1CB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F91B-20E2-43A5-86C1-8A31520D2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85184"/>
          </a:xfrm>
        </p:spPr>
        <p:txBody>
          <a:bodyPr>
            <a:normAutofit/>
          </a:bodyPr>
          <a:lstStyle/>
          <a:p>
            <a:r>
              <a:rPr lang="kk-KZ" sz="4000" b="1" dirty="0">
                <a:solidFill>
                  <a:srgbClr val="FFC000"/>
                </a:solidFill>
              </a:rPr>
              <a:t>Основные подходы </a:t>
            </a:r>
            <a:r>
              <a:rPr lang="kk-KZ" sz="4000" b="1" dirty="0" smtClean="0">
                <a:solidFill>
                  <a:srgbClr val="FFC000"/>
                </a:solidFill>
              </a:rPr>
              <a:t>в </a:t>
            </a:r>
            <a:r>
              <a:rPr lang="kk-KZ" sz="4000" b="1" dirty="0">
                <a:solidFill>
                  <a:srgbClr val="FFC000"/>
                </a:solidFill>
              </a:rPr>
              <a:t>изучении религии 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512768" cy="1270992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FFC000"/>
                </a:solidFill>
                <a:latin typeface="Times New Roman"/>
                <a:ea typeface="Segoe UI Symbol" pitchFamily="34" charset="0"/>
              </a:rPr>
              <a:t>Типы культуры и религии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Как человек излагает свою точку зрения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Поведение в очереди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Поведение на вечеринке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Место своего «Я» в общей системе и его важность</a:t>
            </a:r>
            <a:endParaRPr lang="ru-RU" dirty="0"/>
          </a:p>
        </p:txBody>
      </p:sp>
      <p:pic>
        <p:nvPicPr>
          <p:cNvPr id="4" name="Содержимое 3" descr="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Решение проблем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Взаимосвязь между настроением и погодой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7. Повседневная жизнь старшего поколения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8. Уровень шума в питейных заведениях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9. Восприятие начальства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10. Особенности общественных связей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3</a:t>
            </a:r>
            <a:r>
              <a:rPr lang="ru-RU" sz="3600" b="1" dirty="0" smtClean="0"/>
              <a:t> </a:t>
            </a:r>
            <a:r>
              <a:rPr lang="ru-RU" sz="3600" b="1" dirty="0"/>
              <a:t>основных подхода к изучению </a:t>
            </a:r>
            <a:r>
              <a:rPr lang="ru-RU" sz="3600" b="1" dirty="0" smtClean="0"/>
              <a:t>религии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РЕЛИГИЯ</a:t>
            </a:r>
          </a:p>
          <a:p>
            <a:pPr algn="ctr">
              <a:buNone/>
            </a:pP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2708920"/>
            <a:ext cx="1728192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148064" y="2780928"/>
            <a:ext cx="144016" cy="24482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5" idx="0"/>
          </p:cNvCxnSpPr>
          <p:nvPr/>
        </p:nvCxnSpPr>
        <p:spPr>
          <a:xfrm>
            <a:off x="5796136" y="2636912"/>
            <a:ext cx="1584176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342900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Теологический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51571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Философский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350100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Научный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11. Предпочитаемый вид транспорта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12. Место ребенка в семье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13. Поведение туриста за границей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14. Модная пища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15. Любимое питье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16. Особенности повседневного питания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4346"/>
            <a:ext cx="8229600" cy="4217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17. Понимание пунктуальности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8629"/>
            <a:ext cx="8229600" cy="4269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религий</a:t>
            </a:r>
            <a:br>
              <a:rPr lang="ru-RU" b="1" dirty="0" smtClean="0"/>
            </a:br>
            <a:r>
              <a:rPr lang="ru-RU" sz="2700" b="1" dirty="0" smtClean="0"/>
              <a:t>Географический подход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39122"/>
            <a:ext cx="4608512" cy="571887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Морфологический подход</a:t>
            </a:r>
            <a:br>
              <a:rPr lang="ru-RU" b="1" dirty="0" smtClean="0"/>
            </a:br>
            <a:r>
              <a:rPr lang="ru-RU" sz="3600" dirty="0" smtClean="0"/>
              <a:t>последовательные ступени развития религии:</a:t>
            </a:r>
            <a:endParaRPr lang="ru-RU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477490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x_61913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3744416" cy="66077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Теологический подход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Ориентирует </a:t>
            </a:r>
            <a:r>
              <a:rPr lang="ru-RU" i="1" dirty="0"/>
              <a:t>на понимание религиозного сознания "изнутри", т. е. исходя из собственного религиозного </a:t>
            </a:r>
            <a:r>
              <a:rPr lang="ru-RU" i="1" dirty="0" smtClean="0"/>
              <a:t>опыта</a:t>
            </a:r>
          </a:p>
          <a:p>
            <a:endParaRPr lang="ru-RU" i="1" dirty="0" smtClean="0"/>
          </a:p>
          <a:p>
            <a:r>
              <a:rPr lang="ru-RU" i="1" dirty="0"/>
              <a:t>Истинность вероучения </a:t>
            </a:r>
            <a:r>
              <a:rPr lang="ru-RU" i="1" dirty="0" smtClean="0"/>
              <a:t>несомненна</a:t>
            </a:r>
          </a:p>
          <a:p>
            <a:endParaRPr lang="ru-RU" i="1" dirty="0" smtClean="0"/>
          </a:p>
          <a:p>
            <a:r>
              <a:rPr lang="ru-RU" i="1" dirty="0"/>
              <a:t>Конечная цель </a:t>
            </a:r>
            <a:r>
              <a:rPr lang="ru-RU" i="1" dirty="0" smtClean="0"/>
              <a:t>подхода - </a:t>
            </a:r>
            <a:r>
              <a:rPr lang="ru-RU" i="1" dirty="0"/>
              <a:t>защита и оправдание религиозного вероучения, доказательство </a:t>
            </a:r>
            <a:r>
              <a:rPr lang="ru-RU" i="1" dirty="0" smtClean="0"/>
              <a:t>ценности </a:t>
            </a:r>
            <a:r>
              <a:rPr lang="ru-RU" i="1" dirty="0"/>
              <a:t>религии для каждого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Ловец </a:t>
            </a:r>
            <a:r>
              <a:rPr lang="ru-RU" dirty="0" err="1" smtClean="0"/>
              <a:t>снов-индейский</a:t>
            </a:r>
            <a:r>
              <a:rPr lang="ru-RU" dirty="0" smtClean="0"/>
              <a:t> талисман, защищающий спящего от злых духов. Плохие сны запутываются в паутине, а хорошие проскальзывают сквозь отверстие в середине.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8"/>
            <a:ext cx="4355976" cy="6597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Представляет собой паутину из </a:t>
            </a:r>
            <a:r>
              <a:rPr lang="ru-RU" dirty="0" smtClean="0">
                <a:solidFill>
                  <a:srgbClr val="FFC000"/>
                </a:solidFill>
              </a:rPr>
              <a:t>оленьих </a:t>
            </a:r>
            <a:r>
              <a:rPr lang="ru-RU" dirty="0" smtClean="0">
                <a:solidFill>
                  <a:srgbClr val="FFC000"/>
                </a:solidFill>
              </a:rPr>
              <a:t>жил, натянутых на круг из ивовой ветви; также на нитку вплетают несколько перьев.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Вешают </a:t>
            </a:r>
            <a:r>
              <a:rPr lang="ru-RU" dirty="0" smtClean="0"/>
              <a:t>над изголовьем спящего. Такой амулет можно сделать своими руками или купить в сувенирной лавке.</a:t>
            </a:r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4025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народа </a:t>
            </a:r>
            <a:r>
              <a:rPr lang="ru-RU" dirty="0" err="1" smtClean="0"/>
              <a:t>оджибве</a:t>
            </a:r>
            <a:r>
              <a:rPr lang="ru-RU" dirty="0" smtClean="0"/>
              <a:t> Ловец Снов «фильтрует» сны, пропуская лишь приятные и добрые. Злые и страшные сны запутываются в его паутине и с первыми лучами солнца рассыпаются.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rev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64896" cy="5927699"/>
          </a:xfrm>
        </p:spPr>
      </p:pic>
      <p:sp>
        <p:nvSpPr>
          <p:cNvPr id="5" name="Прямоугольник 4"/>
          <p:cNvSpPr/>
          <p:nvPr/>
        </p:nvSpPr>
        <p:spPr>
          <a:xfrm>
            <a:off x="5713124" y="6488668"/>
            <a:ext cx="34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/>
              <a:t>Оболонская</a:t>
            </a:r>
            <a:r>
              <a:rPr lang="ru-RU" u="sng" dirty="0" smtClean="0"/>
              <a:t> набережная в Киеве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65739900_-krasnaya-nit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68" y="1628800"/>
            <a:ext cx="8839372" cy="43924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_wmoixr1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249967"/>
            <a:ext cx="7128792" cy="5279761"/>
          </a:xfrm>
        </p:spPr>
      </p:pic>
      <p:sp>
        <p:nvSpPr>
          <p:cNvPr id="7" name="Прямоугольник 6"/>
          <p:cNvSpPr/>
          <p:nvPr/>
        </p:nvSpPr>
        <p:spPr>
          <a:xfrm>
            <a:off x="3203848" y="476672"/>
            <a:ext cx="3619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Оберег - красная нить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>
                <a:solidFill>
                  <a:srgbClr val="FFC000"/>
                </a:solidFill>
              </a:rPr>
              <a:t>Одной из первых звезд, повязавших на левом запястье ниточку огненного цвета, стала легендарная Мадонна после того, как стала последовательницей древнейшего иудейского эзотерического течения Каббалы.</a:t>
            </a:r>
          </a:p>
          <a:p>
            <a:pPr fontAlgn="base"/>
            <a:r>
              <a:rPr lang="ru-RU" b="1" dirty="0" smtClean="0"/>
              <a:t>Согласно верованиям </a:t>
            </a:r>
            <a:r>
              <a:rPr lang="ru-RU" b="1" dirty="0" err="1" smtClean="0"/>
              <a:t>каббалистов</a:t>
            </a:r>
            <a:r>
              <a:rPr lang="ru-RU" b="1" dirty="0" smtClean="0"/>
              <a:t>, шерстяная красная нить, которую повяжет на запястье человеку его родственник, друг или возлюбленный, становится мощным оберегом от сглаза.</a:t>
            </a:r>
            <a:r>
              <a:rPr lang="ru-RU" dirty="0" smtClean="0"/>
              <a:t> Это невероятно сильный энергетик, который после прохождения человеком определенного обряда начинает влиять на судьбу, защищать от любых невзгод и помогает достичь успеха.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 левую руку?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Каббалисты</a:t>
            </a:r>
            <a:r>
              <a:rPr lang="ru-RU" dirty="0" smtClean="0"/>
              <a:t> считают, что негативная энергетика проникает в тело и ауру человека через левую руку. Повязывая оберег на левом запястье, вы отпугиваете все зло, которое вам направляется людьми и сверхъестественными существами. Для последователей Каббалы этот обычай значит очень много, они носят на запястье лишь ниточки, привезенные из священных мест.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r>
              <a:rPr lang="ru-RU" dirty="0" smtClean="0"/>
              <a:t>У славян и некоторых восточных народов существуют верования, что красную нить на правой руке носят люди, желающие </a:t>
            </a:r>
            <a:r>
              <a:rPr lang="ru-RU" u="sng" dirty="0" smtClean="0"/>
              <a:t>привлечь в свою жизнь достаток и удачу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Фетишизм — религиозное поклонение неодушевлённым материальным предметам — фетишам, которым приписываются сверхъестественные свойства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Философский подход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07288" cy="5145435"/>
          </a:xfrm>
        </p:spPr>
        <p:txBody>
          <a:bodyPr/>
          <a:lstStyle/>
          <a:p>
            <a:r>
              <a:rPr lang="ru-RU" dirty="0"/>
              <a:t>Философия, в отличие от богословия, не принимает на веру религиозные положения, а </a:t>
            </a:r>
            <a:r>
              <a:rPr lang="ru-RU" dirty="0" smtClean="0"/>
              <a:t>ставит </a:t>
            </a:r>
            <a:r>
              <a:rPr lang="ru-RU" dirty="0"/>
              <a:t>их </a:t>
            </a:r>
            <a:r>
              <a:rPr lang="ru-RU" dirty="0" smtClean="0"/>
              <a:t>истинность под </a:t>
            </a:r>
            <a:r>
              <a:rPr lang="ru-RU" dirty="0"/>
              <a:t>сомнение.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29309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Религиозно-философский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780928"/>
            <a:ext cx="4522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Философский подход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9309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Атеистический</a:t>
            </a:r>
            <a:r>
              <a:rPr lang="ru-RU" sz="28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152"/>
            <a:ext cx="4427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</a:t>
            </a:r>
            <a:r>
              <a:rPr lang="ru-RU" sz="2800" b="1" i="1" dirty="0" smtClean="0"/>
              <a:t>отрицание религии и критическое отношение </a:t>
            </a:r>
          </a:p>
          <a:p>
            <a:r>
              <a:rPr lang="ru-RU" sz="2800" b="1" i="1" dirty="0" smtClean="0"/>
              <a:t>к религиозному сознанию.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797152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-понять религию извне, пытается объяснить суть религии и ее влияние на человека, мир, общество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3429000"/>
            <a:ext cx="1368152" cy="7200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3501008"/>
            <a:ext cx="1359768" cy="7116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Фетишем мог стать любой предмет, почему-либо поразивший воображение человека: камень необычной формы, кусок дерева, части тела (зубы, клыки, кусочки шкуры, высушенные лапки, кости и т. д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наших дней дошло множество фетишей в форме амулетов-оберегов. Амулетом служит предмет, которому приписываются магические свойства отвращать от человека несчастья и приносить удачу. Амулет-оберег должен был оберегать своего владельца.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eteshizm.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763436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tuirovkа_klever_v_stile_nyu_skul_na_ruku_31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264696" cy="6264696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Фетишем иногда становилась часть чего-то большого: например, камень с почитаемой горы, кусочек священного дерева или изображение почитаемого животного. Фетиш мог быть просто рисунком и даже татуировкой на теле.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Многие ученые мира называют уже 12 мировых религий: христианство, ислам, буддизм, индуизм, иудаизм, зороастризм, сикхизм, джайнизм, конфуцианство, даосизм, синтоизм и </a:t>
            </a:r>
            <a:r>
              <a:rPr lang="ru-RU" dirty="0" err="1" smtClean="0"/>
              <a:t>бахаизм</a:t>
            </a:r>
            <a:r>
              <a:rPr lang="ru-RU" dirty="0" smtClean="0"/>
              <a:t>. Они выделены из множества религий мира по признакам: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Число приверженцев этих 12 религий составляет более 95% всех верующих и около 80% населения Земли. Несмотря на ряд общих признаков, мировые религии сильно отличаются друг от друга. Так, самой древней из них, индуизму, более 5 тыс. лет, самой молодой, </a:t>
            </a:r>
            <a:r>
              <a:rPr lang="ru-RU" dirty="0" err="1" smtClean="0"/>
              <a:t>бахаизму</a:t>
            </a:r>
            <a:r>
              <a:rPr lang="ru-RU" dirty="0" smtClean="0"/>
              <a:t>, всего 150 лет. Самая многочисленная мировая религия, христианство, насчитывает около 2 </a:t>
            </a:r>
            <a:r>
              <a:rPr lang="ru-RU" dirty="0" err="1" smtClean="0"/>
              <a:t>млрд</a:t>
            </a:r>
            <a:r>
              <a:rPr lang="ru-RU" dirty="0" smtClean="0"/>
              <a:t> адептов, </a:t>
            </a:r>
            <a:r>
              <a:rPr lang="ru-RU" dirty="0" err="1" smtClean="0"/>
              <a:t>зороастрийцев</a:t>
            </a:r>
            <a:r>
              <a:rPr lang="ru-RU" dirty="0" smtClean="0"/>
              <a:t> — лишь 300 тыс. (имеются и другие данные).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099935" cy="568863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Феноменологический подход</a:t>
            </a:r>
          </a:p>
          <a:p>
            <a:r>
              <a:rPr lang="ru-RU" dirty="0" smtClean="0"/>
              <a:t>Классификация религий в данном аспекте представляет собой попытку рассмотрения религий, представляющих собой целостный феномен человеческой жизни. Наиболее известна феноменологическая классификация религий голландского ученого Г.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дер</a:t>
            </a:r>
            <a:r>
              <a:rPr lang="ru-RU" dirty="0" smtClean="0"/>
              <a:t> </a:t>
            </a:r>
            <a:r>
              <a:rPr lang="ru-RU" dirty="0" err="1" smtClean="0"/>
              <a:t>Леува</a:t>
            </a:r>
            <a:r>
              <a:rPr lang="ru-RU" dirty="0" smtClean="0"/>
              <a:t>, приведенная в его груде «Феноменология религии». Г.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дер</a:t>
            </a:r>
            <a:r>
              <a:rPr lang="ru-RU" dirty="0" smtClean="0"/>
              <a:t> </a:t>
            </a:r>
            <a:r>
              <a:rPr lang="ru-RU" dirty="0" err="1" smtClean="0"/>
              <a:t>Леув</a:t>
            </a:r>
            <a:r>
              <a:rPr lang="ru-RU" dirty="0" smtClean="0"/>
              <a:t> выделил типы религий: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752527" cy="63926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36704" cy="56207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C000"/>
                </a:solidFill>
              </a:rPr>
              <a:t>Научный подход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8"/>
            <a:ext cx="9324528" cy="554461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-Беспристрастное, объективное изучение религиозного феномена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-Исследуются условия возникновения религии, ее ценности, нормы, образцы поведения, функциональный статус в обществе.</a:t>
            </a:r>
          </a:p>
          <a:p>
            <a:pPr>
              <a:buNone/>
            </a:pPr>
            <a:endParaRPr lang="ru-RU" sz="2400" i="1" dirty="0" smtClean="0"/>
          </a:p>
          <a:p>
            <a:r>
              <a:rPr lang="ru-RU" sz="2400" i="1" dirty="0" smtClean="0"/>
              <a:t>-Научный подход опирается на эмпирический материал, фактические данные. 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-Изучение сложнейшего </a:t>
            </a:r>
            <a:r>
              <a:rPr lang="ru-RU" sz="2400" i="1" dirty="0" err="1" smtClean="0"/>
              <a:t>социокультурного</a:t>
            </a:r>
            <a:r>
              <a:rPr lang="ru-RU" sz="2400" i="1" dirty="0" smtClean="0"/>
              <a:t> феномена, влияющего на жизнь как отдельного человека, так и общества.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-Религия рассматривается как составная часть культуры. 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Социологический подход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96544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Религия как социальный институт</a:t>
            </a:r>
          </a:p>
          <a:p>
            <a:r>
              <a:rPr lang="ru-RU" sz="3600" i="1" dirty="0" smtClean="0"/>
              <a:t>Роль религии в обществе</a:t>
            </a:r>
          </a:p>
          <a:p>
            <a:r>
              <a:rPr lang="ru-RU" sz="3600" i="1" dirty="0" smtClean="0"/>
              <a:t>Особенности функционирования религии в обществе</a:t>
            </a:r>
          </a:p>
          <a:p>
            <a:r>
              <a:rPr lang="ru-RU" sz="3600" i="1" dirty="0" smtClean="0"/>
              <a:t>Взаимоотношения между религией и обществом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Психологический поход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Ищет объяснения поведению верующих людей в целом, а также представителей различных религиозных течений</a:t>
            </a:r>
          </a:p>
          <a:p>
            <a:endParaRPr lang="ru-RU" i="1" dirty="0" smtClean="0"/>
          </a:p>
          <a:p>
            <a:r>
              <a:rPr lang="ru-RU" i="1" dirty="0" smtClean="0"/>
              <a:t>Изучает психологию религиозных групп и религиозного культа, включая механизмы поведения и общения верующих, религиозное сознание в разные исторические эпохи, и влияние на сознание человека религиозных обрядов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1) </a:t>
            </a:r>
            <a:r>
              <a:rPr lang="ru-RU" i="1" dirty="0" smtClean="0">
                <a:solidFill>
                  <a:srgbClr val="FFC000"/>
                </a:solidFill>
              </a:rPr>
              <a:t>народная культура</a:t>
            </a:r>
            <a:r>
              <a:rPr lang="ru-RU" dirty="0" smtClean="0"/>
              <a:t> – это произведения искусства, в том числе и прикладного, которые создаются непрофессиональными, часто анонимными творцами, авторами (мифы, легенды, сказания, былины, эпосы, предания, сказки, песни, танцы, любительское творчество, фольклор);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2) </a:t>
            </a:r>
            <a:r>
              <a:rPr lang="ru-RU" i="1" dirty="0" smtClean="0">
                <a:solidFill>
                  <a:srgbClr val="FFC000"/>
                </a:solidFill>
              </a:rPr>
              <a:t>элитарная культура</a:t>
            </a:r>
            <a:r>
              <a:rPr lang="ru-RU" dirty="0" smtClean="0"/>
              <a:t> – </a:t>
            </a:r>
            <a:r>
              <a:rPr lang="ru-RU" dirty="0" err="1" smtClean="0"/>
              <a:t>культура</a:t>
            </a:r>
            <a:r>
              <a:rPr lang="ru-RU" dirty="0" smtClean="0"/>
              <a:t> привилегированной части общества – изящное искусство, классическая музыка и литература, то есть это произведения искусства, восприятие которых требует высокого уровня образования. Элитарная культура часто обозначает то, что непонятно для широкого круга людей и потребляется только искушенной частью общества;</a:t>
            </a:r>
          </a:p>
          <a:p>
            <a:endParaRPr lang="ru-RU" dirty="0" smtClean="0"/>
          </a:p>
          <a:p>
            <a:r>
              <a:rPr lang="ru-RU" dirty="0" smtClean="0"/>
              <a:t>3) </a:t>
            </a:r>
            <a:r>
              <a:rPr lang="ru-RU" i="1" dirty="0" smtClean="0">
                <a:solidFill>
                  <a:srgbClr val="FFC000"/>
                </a:solidFill>
              </a:rPr>
              <a:t>массовая культура</a:t>
            </a:r>
            <a:r>
              <a:rPr lang="ru-RU" dirty="0" smtClean="0"/>
              <a:t>, называемая общедоступной, возникла с развитием средств массовой информации, которые охватывают огромную аудиторию. В результате культурные тексты (не только языковые) доступны одновременно большому числу людей, всем слоям и социальным группам.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Художница Ян </a:t>
            </a:r>
            <a:r>
              <a:rPr lang="ru-RU" dirty="0" err="1" smtClean="0"/>
              <a:t>Лиу</a:t>
            </a:r>
            <a:r>
              <a:rPr lang="ru-RU" dirty="0" smtClean="0"/>
              <a:t>, нарисовавшая эту серию иллюстраций, принадлежит сразу к обоим мирам. До 14 лет она жила в Китае, после - переехала в Германию. Таким образом девушка смогла на себе ощутить всю суть различия восточной и западной культур. А ее творческий дар дал возможность прикоснуться к этому опыту и нам. На иллюстрациях западный подход к ситуации показан слева, в синем квадрате, а восточный - справа, в красном.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826</Words>
  <Application>Microsoft Office PowerPoint</Application>
  <PresentationFormat>Экран (4:3)</PresentationFormat>
  <Paragraphs>85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Основные подходы в изучении религии </vt:lpstr>
      <vt:lpstr>3 основных подхода к изучению религии</vt:lpstr>
      <vt:lpstr>Теологический подход</vt:lpstr>
      <vt:lpstr>Философский подход</vt:lpstr>
      <vt:lpstr>Научный подход</vt:lpstr>
      <vt:lpstr>Социологический подход</vt:lpstr>
      <vt:lpstr>Психологический поход</vt:lpstr>
      <vt:lpstr>Формы культуры</vt:lpstr>
      <vt:lpstr>Слайд 9</vt:lpstr>
      <vt:lpstr>1. Как человек излагает свою точку зрения</vt:lpstr>
      <vt:lpstr>2. Поведение в очереди</vt:lpstr>
      <vt:lpstr>3. Поведение на вечеринке</vt:lpstr>
      <vt:lpstr>4. Место своего «Я» в общей системе и его важность</vt:lpstr>
      <vt:lpstr>5. Решение проблем</vt:lpstr>
      <vt:lpstr>6. Взаимосвязь между настроением и погодой</vt:lpstr>
      <vt:lpstr>7. Повседневная жизнь старшего поколения</vt:lpstr>
      <vt:lpstr>8. Уровень шума в питейных заведениях</vt:lpstr>
      <vt:lpstr>9. Восприятие начальства</vt:lpstr>
      <vt:lpstr>10. Особенности общественных связей</vt:lpstr>
      <vt:lpstr>11. Предпочитаемый вид транспорта</vt:lpstr>
      <vt:lpstr>12. Место ребенка в семье</vt:lpstr>
      <vt:lpstr>13. Поведение туриста за границей</vt:lpstr>
      <vt:lpstr>14. Модная пища</vt:lpstr>
      <vt:lpstr>15. Любимое питье</vt:lpstr>
      <vt:lpstr>16. Особенности повседневного питания</vt:lpstr>
      <vt:lpstr>17. Понимание пунктуальности</vt:lpstr>
      <vt:lpstr>Классификация религий Географический подход  </vt:lpstr>
      <vt:lpstr>Морфологический подход последовательные ступени развития религии: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Почему на левую руку?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Многие ученые мира называют уже 12 мировых религий: христианство, ислам, буддизм, индуизм, иудаизм, зороастризм, сикхизм, джайнизм, конфуцианство, даосизм, синтоизм и бахаизм. Они выделены из множества религий мира по признакам:</vt:lpstr>
      <vt:lpstr>Слайд 46</vt:lpstr>
      <vt:lpstr>Слайд 47</vt:lpstr>
      <vt:lpstr>Слайд 48</vt:lpstr>
      <vt:lpstr>Слайд 49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 в изучении религии </dc:title>
  <dc:creator>Bota</dc:creator>
  <cp:lastModifiedBy>Bota</cp:lastModifiedBy>
  <cp:revision>7</cp:revision>
  <dcterms:created xsi:type="dcterms:W3CDTF">2018-09-16T05:31:32Z</dcterms:created>
  <dcterms:modified xsi:type="dcterms:W3CDTF">2018-09-22T04:08:12Z</dcterms:modified>
</cp:coreProperties>
</file>